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9" r:id="rId6"/>
    <p:sldId id="260" r:id="rId7"/>
    <p:sldId id="270" r:id="rId8"/>
    <p:sldId id="263" r:id="rId9"/>
    <p:sldId id="267" r:id="rId10"/>
    <p:sldId id="271" r:id="rId11"/>
    <p:sldId id="272" r:id="rId12"/>
    <p:sldId id="273" r:id="rId13"/>
    <p:sldId id="283" r:id="rId14"/>
    <p:sldId id="276" r:id="rId15"/>
    <p:sldId id="277" r:id="rId16"/>
    <p:sldId id="275" r:id="rId17"/>
    <p:sldId id="278" r:id="rId18"/>
    <p:sldId id="279" r:id="rId19"/>
    <p:sldId id="280" r:id="rId20"/>
    <p:sldId id="284" r:id="rId21"/>
    <p:sldId id="282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여기어때 잘난체 OTF" panose="020B0600000101010101" pitchFamily="34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203864"/>
    <a:srgbClr val="25F4F1"/>
    <a:srgbClr val="00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557" autoAdjust="0"/>
  </p:normalViewPr>
  <p:slideViewPr>
    <p:cSldViewPr snapToGrid="0">
      <p:cViewPr varScale="1">
        <p:scale>
          <a:sx n="100" d="100"/>
          <a:sy n="100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8404DFD1-FBCC-4A08-97C9-18250411D711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43449EB-246E-40A2-8107-DDA604AAA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제가 제작한 게임인 </a:t>
            </a:r>
            <a:r>
              <a:rPr lang="en-US" altLang="ko-KR"/>
              <a:t>SNAKE GAME</a:t>
            </a:r>
            <a:r>
              <a:rPr lang="ko-KR" altLang="en-US"/>
              <a:t>의 발표를 하게된 김민강입니다</a:t>
            </a:r>
            <a:r>
              <a:rPr lang="en-US" altLang="ko-KR"/>
              <a:t>. </a:t>
            </a:r>
            <a:r>
              <a:rPr lang="ko-KR" altLang="en-US"/>
              <a:t>시작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세번째인 모듈별 설명입니다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Main.c</a:t>
            </a:r>
            <a:r>
              <a:rPr lang="ko-KR" altLang="en-US"/>
              <a:t>의 멤버변수로는 주로 실행여부등을 체크하는 변수들로 구성되어있습니다</a:t>
            </a:r>
            <a:r>
              <a:rPr lang="en-US" altLang="ko-KR"/>
              <a:t>. </a:t>
            </a:r>
            <a:r>
              <a:rPr lang="ko-KR" altLang="en-US"/>
              <a:t>멤버함수로는 스크린 사이즈를 설정하거나</a:t>
            </a:r>
            <a:r>
              <a:rPr lang="en-US" altLang="ko-KR"/>
              <a:t>, </a:t>
            </a:r>
            <a:r>
              <a:rPr lang="ko-KR" altLang="en-US"/>
              <a:t>화면 버퍼의 메모리를 해제하는 등의 함수로 이루어져있어 버퍼에 관련된 함수들로 구성되어있습니다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3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Screen.h </a:t>
            </a:r>
            <a:r>
              <a:rPr lang="ko-KR" altLang="en-US"/>
              <a:t>와 </a:t>
            </a:r>
            <a:r>
              <a:rPr lang="en-US" altLang="ko-KR"/>
              <a:t>screen.c</a:t>
            </a:r>
            <a:r>
              <a:rPr lang="ko-KR" altLang="en-US"/>
              <a:t>의 멤버변수로는 </a:t>
            </a:r>
            <a:r>
              <a:rPr lang="en-US" altLang="ko-KR"/>
              <a:t>screen.h</a:t>
            </a:r>
            <a:r>
              <a:rPr lang="ko-KR" altLang="en-US"/>
              <a:t>가 가지고 있는 동적배열로 화면에 그려질 내용을 저장하는 화면크기를 결정하고 화면에 문자를 그리는 위치를 결정하는 변수를 가지고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멤버함수로는 콘솔 화면의 크기를 설정하는 함수</a:t>
            </a:r>
            <a:r>
              <a:rPr lang="en-US" altLang="ko-KR"/>
              <a:t>, </a:t>
            </a:r>
            <a:r>
              <a:rPr lang="ko-KR" altLang="en-US"/>
              <a:t>화면 버퍼의 내용을 콘솔 창에 그리는 함수등으로 이루어져있어 스크린을 제어하고 관리할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5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해당 변수들과 함수들의 선언들입니다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69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snake </a:t>
            </a:r>
            <a:r>
              <a:rPr lang="ko-KR" altLang="en-US"/>
              <a:t>소스 파일입니다</a:t>
            </a:r>
            <a:r>
              <a:rPr lang="en-US" altLang="ko-KR"/>
              <a:t>. </a:t>
            </a:r>
            <a:r>
              <a:rPr lang="ko-KR" altLang="en-US"/>
              <a:t>헤더 파일은 </a:t>
            </a:r>
            <a:r>
              <a:rPr lang="en-US" altLang="ko-KR"/>
              <a:t>2</a:t>
            </a:r>
            <a:r>
              <a:rPr lang="ko-KR" altLang="en-US"/>
              <a:t>차원 공간의 위치를 표현하는 구조체</a:t>
            </a:r>
            <a:r>
              <a:rPr lang="en-US" altLang="ko-KR"/>
              <a:t>, </a:t>
            </a:r>
            <a:r>
              <a:rPr lang="ko-KR" altLang="en-US"/>
              <a:t>뱀을 표현하는 구조체</a:t>
            </a:r>
            <a:r>
              <a:rPr lang="en-US" altLang="ko-KR"/>
              <a:t>, </a:t>
            </a:r>
            <a:r>
              <a:rPr lang="ko-KR" altLang="en-US"/>
              <a:t>과일을 표현하는 구조체가 정의되어있고</a:t>
            </a:r>
            <a:r>
              <a:rPr lang="en-US" altLang="ko-KR"/>
              <a:t>, </a:t>
            </a:r>
            <a:r>
              <a:rPr lang="ko-KR" altLang="en-US"/>
              <a:t>소스파일의 멤버변수로는 생명력</a:t>
            </a:r>
            <a:r>
              <a:rPr lang="en-US" altLang="ko-KR"/>
              <a:t>,</a:t>
            </a:r>
            <a:r>
              <a:rPr lang="ko-KR" altLang="en-US"/>
              <a:t>게임점수</a:t>
            </a:r>
            <a:r>
              <a:rPr lang="en-US" altLang="ko-KR"/>
              <a:t>,</a:t>
            </a:r>
            <a:r>
              <a:rPr lang="ko-KR" altLang="en-US"/>
              <a:t>뱀의길이등을 결정하는 변수등 주로 플레이어에 관한 변수들로 정의되어있습니다</a:t>
            </a:r>
            <a:r>
              <a:rPr lang="en-US" altLang="ko-KR"/>
              <a:t>. </a:t>
            </a:r>
            <a:r>
              <a:rPr lang="ko-KR" altLang="en-US"/>
              <a:t>멤버함수로는 과일의 위치를 랜덤하게 설정하는 함수</a:t>
            </a:r>
            <a:r>
              <a:rPr lang="en-US" altLang="ko-KR"/>
              <a:t>, </a:t>
            </a:r>
            <a:r>
              <a:rPr lang="ko-KR" altLang="en-US"/>
              <a:t>뱀 게임의 전체적인 흐름을 제어하는 함수로 이루어져있어 게임매니저의 특성을 띄고있습니다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2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Ranking</a:t>
            </a:r>
            <a:r>
              <a:rPr lang="ko-KR" altLang="en-US"/>
              <a:t>의 소스파일입니다</a:t>
            </a:r>
            <a:r>
              <a:rPr lang="en-US" altLang="ko-KR"/>
              <a:t>. Ranking.h</a:t>
            </a:r>
            <a:r>
              <a:rPr lang="ko-KR" altLang="en-US"/>
              <a:t>는 점수를 기록하는 구조체를 지니고 있습니다</a:t>
            </a:r>
            <a:r>
              <a:rPr lang="en-US" altLang="ko-KR"/>
              <a:t>. </a:t>
            </a:r>
            <a:r>
              <a:rPr lang="ko-KR" altLang="en-US"/>
              <a:t>멤버함수로는 파일에 </a:t>
            </a:r>
            <a:r>
              <a:rPr lang="en-US" altLang="ko-KR"/>
              <a:t>score</a:t>
            </a:r>
            <a:r>
              <a:rPr lang="ko-KR" altLang="en-US"/>
              <a:t>와 이름을 기록하는 함수</a:t>
            </a:r>
            <a:r>
              <a:rPr lang="en-US" altLang="ko-KR"/>
              <a:t>, </a:t>
            </a:r>
            <a:r>
              <a:rPr lang="ko-KR" altLang="en-US"/>
              <a:t>주어진 파일로부터 </a:t>
            </a:r>
            <a:r>
              <a:rPr lang="en-US" altLang="ko-KR"/>
              <a:t>score</a:t>
            </a:r>
            <a:r>
              <a:rPr lang="ko-KR" altLang="en-US"/>
              <a:t>를 불러오고 내림차순으로 정렬한뒤 출력하는 함수로 이루어져있어 점수관리자의 특성을 지니고있습니다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31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 </a:t>
            </a:r>
            <a:r>
              <a:rPr lang="en-US" altLang="ko-KR"/>
              <a:t>4</a:t>
            </a:r>
            <a:r>
              <a:rPr lang="ko-KR" altLang="en-US"/>
              <a:t>번쨰 순서로는 랜더링 결과입니다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51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해당 게임은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델타타임을 사용합니다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시간을 측정하는데 사용하며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계산합니다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사용해 프레임 레이트를 제한하거나 조절합니다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즉 </a:t>
            </a:r>
            <a:r>
              <a:rPr lang="en-US" altLang="ko-KR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유지합니다</a:t>
            </a:r>
            <a:r>
              <a:rPr lang="en-US" altLang="ko-KR" sz="1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8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사용자의 입력을 받아 뱀의 이동방향을 변경하거나</a:t>
            </a:r>
            <a:r>
              <a:rPr lang="en-US" altLang="ko-KR"/>
              <a:t>, </a:t>
            </a:r>
            <a:r>
              <a:rPr lang="ko-KR" altLang="en-US"/>
              <a:t>뱀이 과일을 먹었을때의 처리</a:t>
            </a:r>
            <a:r>
              <a:rPr lang="en-US" altLang="ko-KR"/>
              <a:t> </a:t>
            </a:r>
            <a:r>
              <a:rPr lang="ko-KR" altLang="en-US"/>
              <a:t>혹은</a:t>
            </a:r>
            <a:r>
              <a:rPr lang="en-US" altLang="ko-KR"/>
              <a:t> </a:t>
            </a:r>
            <a:r>
              <a:rPr lang="ko-KR" altLang="en-US"/>
              <a:t>뱀이 자신의 몸이나 벽에 닿았을때의 처리 즉 충돌처리 모두 동작합니다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25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</a:t>
            </a:r>
            <a:r>
              <a:rPr lang="en-US" altLang="ko-KR"/>
              <a:t>, </a:t>
            </a:r>
            <a:r>
              <a:rPr lang="ko-KR" altLang="en-US"/>
              <a:t>게임이 종료되면 플레이어의 최종 점수를 기록하고 이를 기존의 순위 목록과 비교하여 적절한 위치에 등록하여 게임구조가 원활하게 흘러간다는 것을 증명합니다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3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목차로는 첫번째 개요</a:t>
            </a:r>
            <a:r>
              <a:rPr lang="en-US" altLang="ko-KR"/>
              <a:t>, </a:t>
            </a:r>
            <a:r>
              <a:rPr lang="ko-KR" altLang="en-US"/>
              <a:t>두번째</a:t>
            </a:r>
            <a:r>
              <a:rPr lang="en-US" altLang="ko-KR"/>
              <a:t> </a:t>
            </a:r>
            <a:r>
              <a:rPr lang="ko-KR" altLang="en-US"/>
              <a:t>모듈 및 구조도</a:t>
            </a:r>
            <a:r>
              <a:rPr lang="en-US" altLang="ko-KR"/>
              <a:t>, </a:t>
            </a:r>
            <a:r>
              <a:rPr lang="ko-KR" altLang="en-US"/>
              <a:t>세번째 모듈별 설명</a:t>
            </a:r>
            <a:r>
              <a:rPr lang="en-US" altLang="ko-KR"/>
              <a:t>, </a:t>
            </a:r>
            <a:r>
              <a:rPr lang="ko-KR" altLang="en-US"/>
              <a:t>마지막으로 렌더링 결과로 이루어져있습니다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8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첫번째로 개요입니다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9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게임은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추가하였습니다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계속진행할수 있으며 점수에 따라 뱀의 속도가 증가하는 시스템으로 긴장감과 도전감을 더하였습니다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b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 플레이 종료 후 랭킹 시스템으로 기록을 남길 수 있어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더하였습니다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lang="ko-KR" altLang="en-US" sz="1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이 게임은 고전 </a:t>
            </a:r>
            <a:r>
              <a:rPr lang="en-US" altLang="ko-KR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12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12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12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11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재미요소를 추가하였습니다</a:t>
            </a:r>
            <a:r>
              <a:rPr lang="en-US" altLang="ko-KR" sz="11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0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게임의 전반적인 기능 소개입니다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저는 게임루프</a:t>
            </a:r>
            <a:r>
              <a:rPr lang="en-US" altLang="ko-KR"/>
              <a:t>, </a:t>
            </a:r>
            <a:r>
              <a:rPr lang="ko-KR" altLang="en-US"/>
              <a:t>사용자 입력 처리</a:t>
            </a:r>
            <a:r>
              <a:rPr lang="en-US" altLang="ko-KR"/>
              <a:t>, </a:t>
            </a:r>
            <a:r>
              <a:rPr lang="ko-KR" altLang="en-US"/>
              <a:t>게임 매니저</a:t>
            </a:r>
            <a:r>
              <a:rPr lang="en-US" altLang="ko-KR"/>
              <a:t>, </a:t>
            </a:r>
            <a:r>
              <a:rPr lang="ko-KR" altLang="en-US"/>
              <a:t>랜덤 요소 생성</a:t>
            </a:r>
            <a:r>
              <a:rPr lang="en-US" altLang="ko-KR"/>
              <a:t>, </a:t>
            </a:r>
            <a:r>
              <a:rPr lang="ko-KR" altLang="en-US"/>
              <a:t>충돌감지</a:t>
            </a:r>
            <a:r>
              <a:rPr lang="en-US" altLang="ko-KR"/>
              <a:t>, </a:t>
            </a:r>
            <a:r>
              <a:rPr lang="ko-KR" altLang="en-US"/>
              <a:t>점수 및 랭킹 시스템</a:t>
            </a:r>
            <a:r>
              <a:rPr lang="en-US" altLang="ko-KR"/>
              <a:t>, </a:t>
            </a:r>
            <a:r>
              <a:rPr lang="ko-KR" altLang="en-US"/>
              <a:t>시각적 피드백</a:t>
            </a:r>
            <a:r>
              <a:rPr lang="en-US" altLang="ko-KR"/>
              <a:t>, </a:t>
            </a:r>
            <a:r>
              <a:rPr lang="ko-KR" altLang="en-US"/>
              <a:t>동적 난이도 조절을 게임 엔진 설계의 주요점으로 설정했습니다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4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두번째로 모듈 및 구조도입니다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게임의 구조화로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측면들을 개별 모듈로 나누어 놨습니다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헤더파일과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파일로 분리하여 모듈 간의 독립성을 확보하여 개별 모듈을 독립적으로 테스트할 수 있습니다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5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헤더파일기준의 모듈화로는 해당 순서도와 같이 진행하였습니다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en-US" altLang="ko-KR"/>
              <a:t>4</a:t>
            </a:r>
            <a:r>
              <a:rPr lang="ko-KR" altLang="en-US"/>
              <a:t>개의 기본 제공되는 헤더파일들을 사용하였습니다</a:t>
            </a:r>
            <a:r>
              <a:rPr lang="en-US" altLang="ko-KR"/>
              <a:t>. </a:t>
            </a:r>
            <a:r>
              <a:rPr lang="ko-KR" altLang="en-US"/>
              <a:t>첫번째로 </a:t>
            </a:r>
            <a:r>
              <a:rPr lang="en-US" altLang="ko-KR"/>
              <a:t>main.c</a:t>
            </a:r>
            <a:r>
              <a:rPr lang="ko-KR" altLang="en-US"/>
              <a:t>에선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제어합니다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두번째로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파일입니다</a:t>
            </a: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해당 파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들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 게임 화면의 그리기와 업데이트를 처리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합니다 세번째는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파일입니다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들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 뱀 게임의 주요 메커니즘을 처리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마지막으로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파일입니다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파일들은 게임의 점수</a:t>
            </a:r>
            <a:endParaRPr kumimoji="0" lang="en-US" altLang="ko-KR" sz="12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계산 및 랭킹 시스템을 처리합니다</a:t>
            </a:r>
            <a:endParaRPr kumimoji="0" lang="en-US" altLang="ko-KR" sz="12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9EB-246E-40A2-8107-DDA604AAA2C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2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F050-9A63-F914-0C8C-C95C3740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9143-DED0-29CF-E67D-B578ECECA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DE61-A3F4-FE63-95E9-C1BA3C41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B96A-B328-4700-B92D-A58243D3104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EE406-90B0-7207-7A8A-9E2EC5F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5CEFE-0742-0A47-B788-35FAA735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9842-2CBC-51DA-8DC0-DB6F021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17A7B-D9C5-14E2-A0ED-62AD9703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583A9-8501-012C-C129-3A287E6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08E6-8826-45DA-AE85-0884C152EDF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64A2F-C5D0-7BBB-465D-6AF8CD3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FDE8-A794-B020-DE40-EC6433F1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8E61DF-74F1-1DCA-3614-D921B723A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BB4DB-1F8E-EF1E-E59C-26D706F8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36E84-3FD9-2557-B3EE-8B84DE8E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F88-9E2C-4349-BD77-76FEEFD99B8D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4B6B-6C1C-6A9F-83AB-1F0C358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2AB42-6936-D397-799B-8471FAE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BB7A-AAD0-6625-44C8-FD183ED8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8" y="32067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D6CC8-B97F-ABB0-A974-D50E44CC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8C3B-66F5-C780-39B7-8667460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CAF7-DCEA-4003-87B9-2FE8B98AF381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8E1DC-2BE9-EB14-2ED2-C385568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DC45-A4A5-EB41-3BA6-B6BE3379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51E29-8072-89BD-98AC-FCE28FF5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DB1609-C2A5-C3A2-6A2D-15E2519E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8A846-3B71-9BC7-361A-A6E0C276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1B3C-7BB6-42AB-9E8E-2F55A68B48E1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A72B3-80E9-546D-9462-483DA40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0F83-1291-FB98-C83E-3EBC5926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5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8BF6-A893-397B-CA80-A8B76E2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D0F1D-AB33-41A1-AA94-1BCC6842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A9072-0E5E-9312-5806-61BAB902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27237-E70F-0F08-89B1-BF32504F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11AD-E760-4334-B1E2-BFA8CBD76350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AA1918-6342-A3D4-B5A9-A6DBFF7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49C8C-85C0-C1CE-A04D-CFABCA0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7543-005C-7784-846C-CF07F312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9E91F-399A-6117-5624-DDD7837E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E6176-9B2B-5B15-7A6D-503FF4080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FFB0C-22D2-1A11-B5CC-66943E63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2BDD10-EA62-1D77-9774-0263AD148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3853FE-5994-0873-D859-7DC01C64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9972-9528-4B60-B282-247A3AE7D3B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6F7C4C-9A89-5C05-DB49-6B49D8AD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E6A06-9A62-A03F-ACF9-0F32EF7B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79FD1-DC3F-C4DF-69BD-0C9E4D2F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A1B3D-1F95-3562-0B7E-DEE5B5D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4534-B154-4AF6-8239-E33E42B05DB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94D3E-43B8-E293-0C12-9F9E45F1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D7D9C-443E-B288-5CAB-4302A065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11277D-49E2-2C82-BD06-D6CF7C36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A2E1-9597-49B1-A5DD-D865A5EBE8B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63D8EE-C45F-E4DC-21C2-1B383D0C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29384-FAD6-0AE3-B86B-DB87BFB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55695-0DB6-902E-E112-4BCB8F1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D493C-5826-9391-4EA9-26A6945C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5DF01-3B4D-78A8-CFAB-A8A7E18B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3AD02-1C3F-B29B-518E-3C5C9C1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47B-CDD8-4120-A527-EB1D8B6D0EB1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D2959-5151-29B1-D8A4-F488BB47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9DE5-F574-C533-0A37-4B6D7134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ADCA-539A-E01E-9879-351B109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CA32F-6B3D-FFC1-E925-AE243EB3D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B58EB-37AB-2A4C-360F-DEB0F1904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E7D2E-D6C3-7CD9-9A7B-0C7D7AF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7D0F-F75B-4CD5-8732-AFDD28CB29FD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4FA28-689D-9F6D-D6F4-D71F175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5C201-E6F2-B899-D226-7E46828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C813F19E-062F-9C60-F68B-B5C11DEE9E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95238" y="-95238"/>
            <a:ext cx="12287238" cy="69796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1CD8D5-0631-9F53-9ADA-36EB8BC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AACE-AB4B-B6C0-0645-26E6AF8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AB11A-5014-2A25-7AE7-99BC3F62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7B5CF48-95CE-46F3-A870-1CF4D4145A69}" type="datetime1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103F-C1FA-097C-83B8-8C8F5F3B6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89D3-91D5-025F-7EF3-BD03548D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E7F002C3-8F39-4031-96D9-63F697E366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228600" indent="-228600" algn="l" defTabSz="914399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1pPr>
      <a:lvl2pPr marL="6858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2pPr>
      <a:lvl3pPr marL="1143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3pPr>
      <a:lvl4pPr marL="16002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4pPr>
      <a:lvl5pPr marL="20574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5pPr>
      <a:lvl6pPr marL="2514599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BeautyRiver/2023_Programming_Pattern.git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E6636-6BC3-6A35-79D1-81544EAEC3A0}"/>
              </a:ext>
            </a:extLst>
          </p:cNvPr>
          <p:cNvSpPr txBox="1"/>
          <p:nvPr/>
        </p:nvSpPr>
        <p:spPr>
          <a:xfrm>
            <a:off x="465225" y="320842"/>
            <a:ext cx="6074099" cy="1846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1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 GAME</a:t>
            </a:r>
            <a:endParaRPr lang="en-US" altLang="ko-KR" sz="6601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스네이크 게임</a:t>
            </a:r>
            <a:endParaRPr lang="ko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07531F-52C7-1330-EDF6-29C53D95DE79}"/>
              </a:ext>
            </a:extLst>
          </p:cNvPr>
          <p:cNvGrpSpPr/>
          <p:nvPr/>
        </p:nvGrpSpPr>
        <p:grpSpPr>
          <a:xfrm>
            <a:off x="8137558" y="184456"/>
            <a:ext cx="3034418" cy="2169942"/>
            <a:chOff x="7440441" y="289426"/>
            <a:chExt cx="2387917" cy="1707623"/>
          </a:xfrm>
        </p:grpSpPr>
        <p:pic>
          <p:nvPicPr>
            <p:cNvPr id="7" name="그림 6" descr="창문, 대칭, 예술, 흑백이(가) 표시된 사진&#10;&#10;자동 생성된 설명">
              <a:extLst>
                <a:ext uri="{FF2B5EF4-FFF2-40B4-BE49-F238E27FC236}">
                  <a16:creationId xmlns:a16="http://schemas.microsoft.com/office/drawing/2014/main" id="{F5083A85-09B0-32ED-F73A-3B20B509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486" y="97177"/>
              <a:ext cx="1676207" cy="212353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DC63FF-8415-E14F-812E-11ECA6CD5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441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F790AA-FD31-B8A9-C2B4-BCBE844E7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357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06FBB33-FB17-D319-8CEB-A2DEE3A89BD8}"/>
              </a:ext>
            </a:extLst>
          </p:cNvPr>
          <p:cNvGrpSpPr/>
          <p:nvPr/>
        </p:nvGrpSpPr>
        <p:grpSpPr>
          <a:xfrm>
            <a:off x="220464" y="2826347"/>
            <a:ext cx="4510301" cy="441949"/>
            <a:chOff x="4366950" y="7381413"/>
            <a:chExt cx="9551815" cy="93595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CA5F746-B456-D14C-44A9-A7B42453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09F054-02FA-00AB-F009-E77F2F97852D}"/>
              </a:ext>
            </a:extLst>
          </p:cNvPr>
          <p:cNvSpPr txBox="1"/>
          <p:nvPr/>
        </p:nvSpPr>
        <p:spPr>
          <a:xfrm>
            <a:off x="1061050" y="2860052"/>
            <a:ext cx="2829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7D4FE-2BE7-6149-C8B6-E86FF9585A00}"/>
              </a:ext>
            </a:extLst>
          </p:cNvPr>
          <p:cNvCxnSpPr>
            <a:cxnSpLocks/>
          </p:cNvCxnSpPr>
          <p:nvPr/>
        </p:nvCxnSpPr>
        <p:spPr>
          <a:xfrm flipH="1">
            <a:off x="117695" y="2542675"/>
            <a:ext cx="1164275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9714F-DC74-FA4C-01CF-9C9A1CF020BE}"/>
              </a:ext>
            </a:extLst>
          </p:cNvPr>
          <p:cNvSpPr txBox="1"/>
          <p:nvPr/>
        </p:nvSpPr>
        <p:spPr>
          <a:xfrm>
            <a:off x="220464" y="6055310"/>
            <a:ext cx="51782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Address: </a:t>
            </a: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5"/>
              </a:rPr>
              <a:t>https://github.com/BeautyRiver/2023_Programming_Pattern.git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Commit SHA-1: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7e3b7cca29e505e1c0433a4bbc62f652dae1f45f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BE3A-5F4A-A82B-6819-8FE836F3720D}"/>
              </a:ext>
            </a:extLst>
          </p:cNvPr>
          <p:cNvSpPr txBox="1"/>
          <p:nvPr/>
        </p:nvSpPr>
        <p:spPr>
          <a:xfrm>
            <a:off x="8661432" y="5786005"/>
            <a:ext cx="353056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동작 환경</a:t>
            </a:r>
            <a:endParaRPr lang="en-US" altLang="ko-KR" sz="90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 : AMD Ryzen 7 5700X 8-Core Processor 3.40 GHz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RAM : 32.0GB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GPU : NVIDIA GeForce RTX 3060 Ti</a:t>
            </a:r>
            <a:b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 : Window 11</a:t>
            </a:r>
          </a:p>
        </p:txBody>
      </p:sp>
    </p:spTree>
    <p:extLst>
      <p:ext uri="{BB962C8B-B14F-4D97-AF65-F5344CB8AC3E}">
        <p14:creationId xmlns:p14="http://schemas.microsoft.com/office/powerpoint/2010/main" val="41203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"/>
    </mc:Choice>
    <mc:Fallback xmlns="">
      <p:transition spd="slow" advTm="2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355799" y="4463242"/>
            <a:ext cx="328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03631" y="1567241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14032"/>
              </p:ext>
            </p:extLst>
          </p:nvPr>
        </p:nvGraphicFramePr>
        <p:xfrm>
          <a:off x="543209" y="1875018"/>
          <a:ext cx="5013690" cy="2373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25835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isGameRunning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프로그램이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isSnakeGameStarting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 게임이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isGameIntroduce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 설명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878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isGameRanking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랭킹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7308"/>
                  </a:ext>
                </a:extLst>
              </a:tr>
              <a:tr h="366612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selectHeight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메뉴 선택을 위한 커서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▶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높이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를 조절하는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433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7D0852-EC4B-B25F-D34B-42BAF509722E}"/>
              </a:ext>
            </a:extLst>
          </p:cNvPr>
          <p:cNvGrpSpPr/>
          <p:nvPr/>
        </p:nvGrpSpPr>
        <p:grpSpPr>
          <a:xfrm>
            <a:off x="6233172" y="1567241"/>
            <a:ext cx="6269340" cy="3370154"/>
            <a:chOff x="5608483" y="1567241"/>
            <a:chExt cx="6269340" cy="33701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0D754-A498-FA9B-87F9-0EBC60C82A3F}"/>
                </a:ext>
              </a:extLst>
            </p:cNvPr>
            <p:cNvSpPr txBox="1"/>
            <p:nvPr/>
          </p:nvSpPr>
          <p:spPr>
            <a:xfrm>
              <a:off x="5730521" y="1875018"/>
              <a:ext cx="6147302" cy="3062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함수들의 공통사항 </a:t>
              </a:r>
              <a:r>
                <a:rPr lang="en-US" altLang="ko-KR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접근지정자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public,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파라미터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없음</a:t>
              </a:r>
              <a:b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en-US" altLang="ko-KR" sz="1100" b="0" i="0">
                <a:solidFill>
                  <a:schemeClr val="accent4">
                    <a:lumMod val="50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</a:t>
              </a:r>
              <a:r>
                <a:rPr lang="ko-KR" altLang="en-US" sz="1200">
                  <a:solidFill>
                    <a:srgbClr val="2038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명</a:t>
              </a: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Initialize( 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초기화가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스크린 사이즈를 설정하고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화면 버퍼를 초기화하는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Release(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메모리 해제가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시 화면 버퍼에 할당된 메모리를 해제하는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WriteTitleScreenMsg(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시작 화면 메시지를 화면 버퍼에 기록하는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WriteIntroduceScreenMsg(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설명 화면 메시지를 화면 버퍼에 기록하는 역할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FE734-D516-A27E-B669-F0DB77FEB5C5}"/>
                </a:ext>
              </a:extLst>
            </p:cNvPr>
            <p:cNvSpPr txBox="1"/>
            <p:nvPr/>
          </p:nvSpPr>
          <p:spPr>
            <a:xfrm flipH="1">
              <a:off x="5608483" y="1567241"/>
              <a:ext cx="950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멤버함수</a:t>
              </a:r>
              <a:endPara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ED3517-AECC-92F4-F827-1AFA792A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9" y="4556349"/>
            <a:ext cx="4372585" cy="866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FB08F2-E639-8CDD-840D-33770D9D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73" y="5219331"/>
            <a:ext cx="2797520" cy="877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7EFE87-FA71-1E8A-9B71-B9C74D26AF60}"/>
              </a:ext>
            </a:extLst>
          </p:cNvPr>
          <p:cNvCxnSpPr>
            <a:cxnSpLocks/>
          </p:cNvCxnSpPr>
          <p:nvPr/>
        </p:nvCxnSpPr>
        <p:spPr>
          <a:xfrm>
            <a:off x="6096000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8746"/>
              </p:ext>
            </p:extLst>
          </p:nvPr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  <p:bldP spid="2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/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538E3-819E-0B51-2082-BB2136013A02}"/>
              </a:ext>
            </a:extLst>
          </p:cNvPr>
          <p:cNvSpPr/>
          <p:nvPr/>
        </p:nvSpPr>
        <p:spPr>
          <a:xfrm>
            <a:off x="-108826" y="-93306"/>
            <a:ext cx="12300825" cy="6951306"/>
          </a:xfrm>
          <a:prstGeom prst="rect">
            <a:avLst/>
          </a:prstGeom>
          <a:solidFill>
            <a:srgbClr val="000000">
              <a:alpha val="92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155427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C798-F385-2576-F9EF-6D4B96FF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54" y="1590976"/>
            <a:ext cx="3447373" cy="162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9CEEC-19CC-9B22-C677-7A052F13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23" y="3736660"/>
            <a:ext cx="8108202" cy="2070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051683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489042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63000" y="1107817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08159"/>
              </p:ext>
            </p:extLst>
          </p:nvPr>
        </p:nvGraphicFramePr>
        <p:xfrm>
          <a:off x="543210" y="1396932"/>
          <a:ext cx="4674412" cy="2372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2486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351926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x;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y;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Position;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차원 공간의 위치를 표현하는 구조체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‘x’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가로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‘y’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세로 위치를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Position* body; 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length;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char direction;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Snake;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'body'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'length'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길이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'direction'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뱀의 이동 방향을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 pos;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isActive;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Fruit;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과일을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'pos'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'isActive'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활성화 상태를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402727"/>
                  </a:ext>
                </a:extLst>
              </a:tr>
            </a:tbl>
          </a:graphicData>
        </a:graphic>
      </p:graphicFrame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6E0C2E6B-F17B-6236-2E2D-AD11E8A21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30"/>
              </p:ext>
            </p:extLst>
          </p:nvPr>
        </p:nvGraphicFramePr>
        <p:xfrm>
          <a:off x="543209" y="4146599"/>
          <a:ext cx="4674412" cy="2426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282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2961592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26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생명력을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뱀이 벽에 부딪혀 잠시 죽어있는지의 여부를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isPauseOn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게임이 일시정지 상태인지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98343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isPauseSelectisLeft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일시정지 메뉴에서 현재 선택된 항목이 왼쪽인지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30180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현재 게임 점수를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9345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snakeLengthSave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길이를 저장하는 변수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생명이 감소해도 길이 유지를 위한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55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DD70B-091E-86D8-CFDA-250316D60F8D}"/>
              </a:ext>
            </a:extLst>
          </p:cNvPr>
          <p:cNvSpPr txBox="1"/>
          <p:nvPr/>
        </p:nvSpPr>
        <p:spPr>
          <a:xfrm flipH="1">
            <a:off x="430342" y="3852709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DB4DF5-E40E-F840-43F5-CD2E70681ADE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F1859F-A0DA-26B9-0FB2-B74165486001}"/>
              </a:ext>
            </a:extLst>
          </p:cNvPr>
          <p:cNvSpPr txBox="1"/>
          <p:nvPr/>
        </p:nvSpPr>
        <p:spPr>
          <a:xfrm flipH="1">
            <a:off x="6053427" y="1129562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63895-022F-8CE3-DCEE-6E040059819B}"/>
              </a:ext>
            </a:extLst>
          </p:cNvPr>
          <p:cNvSpPr txBox="1"/>
          <p:nvPr/>
        </p:nvSpPr>
        <p:spPr>
          <a:xfrm>
            <a:off x="6095999" y="1359719"/>
            <a:ext cx="5632997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FruitRandomPos(Position* 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Position* pos: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나타내는 포인터</a:t>
            </a: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/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랜덤하게 설정하는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14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startSnakeGame()</a:t>
            </a:r>
            <a:endParaRPr lang="en-US" altLang="ko-KR" sz="1400" b="0" i="0">
              <a:solidFill>
                <a:srgbClr val="203864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int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타입으로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정상적으로 종료되면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반환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 게임의 전체적인 흐름을 제어하는 함수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시작부터 끝까지 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	      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담당하며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입력제어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오버 등의 상황을 처리하는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FB95F4-3064-D545-A843-978B7E68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75" y="4146599"/>
            <a:ext cx="1764471" cy="20192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C9FD90-82EA-F64B-ABBD-7F23F66AA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926" y="4801154"/>
            <a:ext cx="4068549" cy="1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667"/>
              </p:ext>
            </p:extLst>
          </p:nvPr>
        </p:nvGraphicFramePr>
        <p:xfrm>
          <a:off x="463000" y="1877986"/>
          <a:ext cx="4812560" cy="140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346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079100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6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Score {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int score;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char name[10];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}Score;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점수를 기록하는 구조체 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‘score’ 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점수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‘name’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플레이어의 이름을 기록</a:t>
                      </a:r>
                      <a:endParaRPr lang="en-US" altLang="ko-KR" sz="12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875018"/>
            <a:ext cx="61473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recordScore(const char* fileName, Score score)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기록할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 score: Score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기록하는 구조체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이름을 기록하는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loadAndSortScores(const char* filename)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불러올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/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주어진 파일로부터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불러오고 내림차순으로 정렬한 뒤 출력하는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0DF55-2323-937C-CC8A-806B7709D441}"/>
              </a:ext>
            </a:extLst>
          </p:cNvPr>
          <p:cNvSpPr txBox="1"/>
          <p:nvPr/>
        </p:nvSpPr>
        <p:spPr>
          <a:xfrm flipH="1">
            <a:off x="6053427" y="1585903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54BC0-49D4-7BAC-A919-40677AD8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95" y="4059616"/>
            <a:ext cx="3559743" cy="1539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41A43-5DC0-C840-6E6E-F68918B6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999" y="4539279"/>
            <a:ext cx="4819203" cy="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54470" y="2516863"/>
            <a:ext cx="771845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13063" y="1083307"/>
            <a:ext cx="29658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랜더링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83613" y="4463242"/>
            <a:ext cx="263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B0FC40-E661-CBC6-6276-C311A34E580C}"/>
              </a:ext>
            </a:extLst>
          </p:cNvPr>
          <p:cNvCxnSpPr>
            <a:cxnSpLocks/>
          </p:cNvCxnSpPr>
          <p:nvPr/>
        </p:nvCxnSpPr>
        <p:spPr>
          <a:xfrm>
            <a:off x="7248017" y="2510710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2CE87-ED7F-B8CE-E56D-14EDD1304BC5}"/>
              </a:ext>
            </a:extLst>
          </p:cNvPr>
          <p:cNvSpPr txBox="1"/>
          <p:nvPr/>
        </p:nvSpPr>
        <p:spPr>
          <a:xfrm>
            <a:off x="4897614" y="4776826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7811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394874" y="4319572"/>
            <a:ext cx="57011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루프의 실행 시간을 측정하는데 사용되며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계산함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사용하여 프레임 레이트를 제한하거나 조절함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E194BB-3038-9EB2-22E6-610654436510}"/>
              </a:ext>
            </a:extLst>
          </p:cNvPr>
          <p:cNvGrpSpPr/>
          <p:nvPr/>
        </p:nvGrpSpPr>
        <p:grpSpPr>
          <a:xfrm>
            <a:off x="491182" y="1772581"/>
            <a:ext cx="4525007" cy="2206419"/>
            <a:chOff x="780431" y="1772581"/>
            <a:chExt cx="4525007" cy="2206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4EFF66-4073-12AF-F0C3-B58AD004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31" y="1772581"/>
              <a:ext cx="4525006" cy="7049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69B1FB-AAD1-E6A0-8521-5C4BA79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432" y="2464388"/>
              <a:ext cx="4525006" cy="9646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890CFB-6266-37FB-776A-82AA3129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872" y="3435999"/>
              <a:ext cx="4519566" cy="5430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2A209C-E7A1-0F84-8678-9D5E9AB5E92D}"/>
              </a:ext>
            </a:extLst>
          </p:cNvPr>
          <p:cNvGrpSpPr/>
          <p:nvPr/>
        </p:nvGrpSpPr>
        <p:grpSpPr>
          <a:xfrm>
            <a:off x="6444023" y="2611839"/>
            <a:ext cx="5401649" cy="1421226"/>
            <a:chOff x="6444023" y="2611839"/>
            <a:chExt cx="5401649" cy="14212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ACC1C-5DA2-E80A-4D81-FCB6EEB4FCF4}"/>
                </a:ext>
              </a:extLst>
            </p:cNvPr>
            <p:cNvSpPr txBox="1"/>
            <p:nvPr/>
          </p:nvSpPr>
          <p:spPr>
            <a:xfrm flipH="1">
              <a:off x="6726385" y="3725288"/>
              <a:ext cx="4873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Delta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시간 기준 프레임 확인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795AC7-F522-A29B-1DAA-ED240F95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80" r="45195" b="-1"/>
            <a:stretch/>
          </p:blipFill>
          <p:spPr>
            <a:xfrm>
              <a:off x="6444023" y="2611839"/>
              <a:ext cx="5401649" cy="843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54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554B86-9E8C-B89B-90A8-3DA742DCCBAF}"/>
              </a:ext>
            </a:extLst>
          </p:cNvPr>
          <p:cNvSpPr/>
          <p:nvPr/>
        </p:nvSpPr>
        <p:spPr>
          <a:xfrm>
            <a:off x="602246" y="2038728"/>
            <a:ext cx="5353792" cy="1951347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E26EF-9E91-9805-EAC1-9C3518D5DE6B}"/>
              </a:ext>
            </a:extLst>
          </p:cNvPr>
          <p:cNvSpPr/>
          <p:nvPr/>
        </p:nvSpPr>
        <p:spPr>
          <a:xfrm>
            <a:off x="602246" y="4140325"/>
            <a:ext cx="5353792" cy="2055202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F13B5-F5C8-3A34-B4C3-09878F7735FA}"/>
              </a:ext>
            </a:extLst>
          </p:cNvPr>
          <p:cNvSpPr/>
          <p:nvPr/>
        </p:nvSpPr>
        <p:spPr>
          <a:xfrm>
            <a:off x="-108826" y="-96970"/>
            <a:ext cx="12300825" cy="6954970"/>
          </a:xfrm>
          <a:prstGeom prst="rect">
            <a:avLst/>
          </a:prstGeom>
          <a:solidFill>
            <a:srgbClr val="000000">
              <a:alpha val="90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A214D-F182-7274-95B1-5F3C102404BC}"/>
              </a:ext>
            </a:extLst>
          </p:cNvPr>
          <p:cNvGrpSpPr/>
          <p:nvPr/>
        </p:nvGrpSpPr>
        <p:grpSpPr>
          <a:xfrm>
            <a:off x="207620" y="1131263"/>
            <a:ext cx="6028333" cy="3616447"/>
            <a:chOff x="167472" y="2240682"/>
            <a:chExt cx="6143046" cy="3575550"/>
          </a:xfrm>
          <a:effectLst/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106108-6CC4-21F9-46E4-7A3FE538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05" y="3741164"/>
              <a:ext cx="6068482" cy="8951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15A394-A490-EE94-39B6-FF1BA574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472" y="5052267"/>
              <a:ext cx="6068484" cy="763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D9125-8080-5D30-7238-C661806C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033" y="2240682"/>
              <a:ext cx="6068485" cy="9759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285F18-2B1E-DCFD-AA2E-DB9BFA70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18" y="5101961"/>
            <a:ext cx="2753109" cy="857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AC1304-2D34-8320-77B1-9AB40D1DB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096" y="5060923"/>
            <a:ext cx="2057687" cy="857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7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DA46E3-ADA9-C3A3-7C86-582FF14631B4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82C18-D6EF-3ACD-DD98-8B17F6C673AA}"/>
              </a:ext>
            </a:extLst>
          </p:cNvPr>
          <p:cNvSpPr txBox="1"/>
          <p:nvPr/>
        </p:nvSpPr>
        <p:spPr>
          <a:xfrm>
            <a:off x="315311" y="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4F78B-E2D8-39B0-AB34-5C4025DC79F3}"/>
              </a:ext>
            </a:extLst>
          </p:cNvPr>
          <p:cNvSpPr txBox="1"/>
          <p:nvPr/>
        </p:nvSpPr>
        <p:spPr>
          <a:xfrm>
            <a:off x="4157590" y="3891083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1C89-8CC0-DBC8-CEB8-18A4FEFA1DC8}"/>
              </a:ext>
            </a:extLst>
          </p:cNvPr>
          <p:cNvSpPr txBox="1"/>
          <p:nvPr/>
        </p:nvSpPr>
        <p:spPr>
          <a:xfrm>
            <a:off x="4886350" y="382952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  <a:endParaRPr lang="ko-KR" altLang="en-US" sz="3200" spc="-300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8C0DF-DC83-A4AE-E07F-16C296AE02A1}"/>
              </a:ext>
            </a:extLst>
          </p:cNvPr>
          <p:cNvSpPr txBox="1"/>
          <p:nvPr/>
        </p:nvSpPr>
        <p:spPr>
          <a:xfrm>
            <a:off x="4157589" y="49673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30938-2FF4-8858-D38E-B6E1C792AE80}"/>
              </a:ext>
            </a:extLst>
          </p:cNvPr>
          <p:cNvSpPr txBox="1"/>
          <p:nvPr/>
        </p:nvSpPr>
        <p:spPr>
          <a:xfrm>
            <a:off x="4886350" y="4905744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endParaRPr lang="ko-KR" altLang="en-US" sz="3200" spc="-3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E64B7-EB7A-1ABA-0776-2B36DE527CC8}"/>
              </a:ext>
            </a:extLst>
          </p:cNvPr>
          <p:cNvSpPr txBox="1"/>
          <p:nvPr/>
        </p:nvSpPr>
        <p:spPr>
          <a:xfrm>
            <a:off x="315311" y="1123303"/>
            <a:ext cx="3148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8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4642125-9F14-9888-912E-D2DECF2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D1F3-8EA0-F98C-37BF-5D148831617D}"/>
              </a:ext>
            </a:extLst>
          </p:cNvPr>
          <p:cNvSpPr txBox="1"/>
          <p:nvPr/>
        </p:nvSpPr>
        <p:spPr>
          <a:xfrm>
            <a:off x="4963293" y="4347775"/>
            <a:ext cx="2492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804B1-68A2-75C1-BB85-6FCD22BEBA24}"/>
              </a:ext>
            </a:extLst>
          </p:cNvPr>
          <p:cNvGrpSpPr/>
          <p:nvPr/>
        </p:nvGrpSpPr>
        <p:grpSpPr>
          <a:xfrm>
            <a:off x="4157589" y="1247779"/>
            <a:ext cx="2857106" cy="961752"/>
            <a:chOff x="1856247" y="2300647"/>
            <a:chExt cx="2857106" cy="9617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41488-ED1F-BEEA-A5CB-C8AF4612B9D3}"/>
                </a:ext>
              </a:extLst>
            </p:cNvPr>
            <p:cNvSpPr txBox="1"/>
            <p:nvPr/>
          </p:nvSpPr>
          <p:spPr>
            <a:xfrm>
              <a:off x="1856247" y="2362203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01</a:t>
              </a:r>
              <a:endParaRPr lang="ko-KR" altLang="en-US" sz="24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84B23E-E679-BDA5-EC04-EE83F7BBFA95}"/>
                </a:ext>
              </a:extLst>
            </p:cNvPr>
            <p:cNvSpPr txBox="1"/>
            <p:nvPr/>
          </p:nvSpPr>
          <p:spPr>
            <a:xfrm>
              <a:off x="2585010" y="2300647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lang="ko-KR" altLang="en-US" sz="3200" spc="-300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CF4ED-8E13-4082-4574-A0D464DE97E9}"/>
                </a:ext>
              </a:extLst>
            </p:cNvPr>
            <p:cNvSpPr txBox="1"/>
            <p:nvPr/>
          </p:nvSpPr>
          <p:spPr>
            <a:xfrm>
              <a:off x="2643556" y="2801271"/>
              <a:ext cx="2069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게임요약 및 게임 시연 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2F16B-8FD9-175B-F268-44E034801755}"/>
                </a:ext>
              </a:extLst>
            </p:cNvPr>
            <p:cNvSpPr txBox="1"/>
            <p:nvPr/>
          </p:nvSpPr>
          <p:spPr>
            <a:xfrm>
              <a:off x="2643556" y="3000789"/>
              <a:ext cx="1888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엔진 설계의 주요점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E68F0D-FAE7-0AA3-FEEE-9AEFAE2EA855}"/>
              </a:ext>
            </a:extLst>
          </p:cNvPr>
          <p:cNvGrpSpPr/>
          <p:nvPr/>
        </p:nvGrpSpPr>
        <p:grpSpPr>
          <a:xfrm>
            <a:off x="4157590" y="2474825"/>
            <a:ext cx="3375638" cy="980874"/>
            <a:chOff x="1856248" y="3376863"/>
            <a:chExt cx="3375638" cy="9808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534D2C-B8AC-DE1B-C0A0-11DA430EE72E}"/>
                </a:ext>
              </a:extLst>
            </p:cNvPr>
            <p:cNvGrpSpPr/>
            <p:nvPr/>
          </p:nvGrpSpPr>
          <p:grpSpPr>
            <a:xfrm>
              <a:off x="1856248" y="3376863"/>
              <a:ext cx="3375638" cy="781356"/>
              <a:chOff x="1856248" y="3376863"/>
              <a:chExt cx="3375638" cy="7813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D547D-4B09-1FDE-C2E7-8FAEFE492A35}"/>
                  </a:ext>
                </a:extLst>
              </p:cNvPr>
              <p:cNvSpPr txBox="1"/>
              <p:nvPr/>
            </p:nvSpPr>
            <p:spPr>
              <a:xfrm>
                <a:off x="1856248" y="3438420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0D4-13F6-5CE2-C4CB-5FE81F722F5E}"/>
                  </a:ext>
                </a:extLst>
              </p:cNvPr>
              <p:cNvSpPr txBox="1"/>
              <p:nvPr/>
            </p:nvSpPr>
            <p:spPr>
              <a:xfrm>
                <a:off x="2585008" y="3376863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spc="-3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모듈 및 구조도</a:t>
                </a:r>
                <a:endParaRPr lang="ko-KR" altLang="en-US" sz="3200" spc="-300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42BC2-BBD2-0110-BD92-97E25451D868}"/>
                  </a:ext>
                </a:extLst>
              </p:cNvPr>
              <p:cNvSpPr txBox="1"/>
              <p:nvPr/>
            </p:nvSpPr>
            <p:spPr>
              <a:xfrm>
                <a:off x="2643556" y="3896609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구조화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FF546-C896-C3A2-49C5-0A2BC9106B43}"/>
                </a:ext>
              </a:extLst>
            </p:cNvPr>
            <p:cNvSpPr txBox="1"/>
            <p:nvPr/>
          </p:nvSpPr>
          <p:spPr>
            <a:xfrm>
              <a:off x="2643556" y="4096127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5E57542-1BC6-DFB9-2330-2F883D8A84ED}"/>
              </a:ext>
            </a:extLst>
          </p:cNvPr>
          <p:cNvGrpSpPr/>
          <p:nvPr/>
        </p:nvGrpSpPr>
        <p:grpSpPr>
          <a:xfrm>
            <a:off x="10821490" y="1029033"/>
            <a:ext cx="1191962" cy="424843"/>
            <a:chOff x="13059175" y="2044694"/>
            <a:chExt cx="1191962" cy="424843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19B0B47-C3C7-A706-D54B-749C2233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234B9B4-8704-F85B-5D85-C2B24443AEC0}"/>
              </a:ext>
            </a:extLst>
          </p:cNvPr>
          <p:cNvGrpSpPr/>
          <p:nvPr/>
        </p:nvGrpSpPr>
        <p:grpSpPr>
          <a:xfrm>
            <a:off x="10073073" y="337736"/>
            <a:ext cx="1803616" cy="571520"/>
            <a:chOff x="13641172" y="2152031"/>
            <a:chExt cx="1803616" cy="57152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9C71BC7-EF3B-E231-2265-7F6968E4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4EB9AB88-08C2-A4C1-08C3-66CAF929C39D}"/>
              </a:ext>
            </a:extLst>
          </p:cNvPr>
          <p:cNvGrpSpPr/>
          <p:nvPr/>
        </p:nvGrpSpPr>
        <p:grpSpPr>
          <a:xfrm>
            <a:off x="2800065" y="469674"/>
            <a:ext cx="558771" cy="199159"/>
            <a:chOff x="3685039" y="1897713"/>
            <a:chExt cx="1427055" cy="50863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93EFDD7-301A-7E2E-9D70-2FA50A84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D1DC61-03B3-8965-B9DC-6D501FB3342B}"/>
              </a:ext>
            </a:extLst>
          </p:cNvPr>
          <p:cNvSpPr txBox="1"/>
          <p:nvPr/>
        </p:nvSpPr>
        <p:spPr>
          <a:xfrm>
            <a:off x="5187714" y="5428965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378B0-D07C-DE4B-CE39-F237154E5C50}"/>
              </a:ext>
            </a:extLst>
          </p:cNvPr>
          <p:cNvSpPr txBox="1"/>
          <p:nvPr/>
        </p:nvSpPr>
        <p:spPr>
          <a:xfrm>
            <a:off x="5196767" y="5655475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6762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"/>
    </mc:Choice>
    <mc:Fallback xmlns="">
      <p:transition spd="slow" advTm="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1489032" y="1455743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종료되면 플레이어의 최종 점수를 기록하고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기존의 순위 목록과 비교하여 적절한 위치에 등록함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4552607-414E-D990-FF73-E156DD63A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543981" y="1977859"/>
            <a:ext cx="5950789" cy="4015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7FA83-E2DA-0004-4BFF-3BAE1E052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8" y="1939382"/>
            <a:ext cx="4382112" cy="2267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0CC77-7A79-DE76-9502-ADAF62716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38" y="4493850"/>
            <a:ext cx="4382112" cy="5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5C13DDCA-B757-E67B-E660-F589F4AF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634" y="-210848"/>
            <a:ext cx="5832492" cy="738901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2925903" y="171380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582100" y="358510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804914" y="44632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2822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705235" y="1083307"/>
            <a:ext cx="27815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677749" y="358510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34717" y="446324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795018" y="4891288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602E-19B9-EEFA-363D-7EFDB070EA57}"/>
              </a:ext>
            </a:extLst>
          </p:cNvPr>
          <p:cNvSpPr txBox="1"/>
          <p:nvPr/>
        </p:nvSpPr>
        <p:spPr>
          <a:xfrm>
            <a:off x="1624175" y="1602879"/>
            <a:ext cx="894364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추가하여 플레이어에게 독특한 경험을 제공함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 할 수 있으며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점수에 따라 뱀의 속도가 증가하므로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긴장감과 도전감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플레이 종료 후 랭킹 시스템으로 기록을 남길 수 있어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게임은 고전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재미를 선사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77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"/>
    </mc:Choice>
    <mc:Fallback xmlns="">
      <p:transition spd="slow" advTm="15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시연 영상</a:t>
            </a:r>
          </a:p>
        </p:txBody>
      </p:sp>
      <p:pic>
        <p:nvPicPr>
          <p:cNvPr id="3" name="SnakeGameReal">
            <a:hlinkClick r:id="" action="ppaction://media"/>
            <a:extLst>
              <a:ext uri="{FF2B5EF4-FFF2-40B4-BE49-F238E27FC236}">
                <a16:creationId xmlns:a16="http://schemas.microsoft.com/office/drawing/2014/main" id="{5F83AA31-D6DB-90D3-AD59-761C24BB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6300" y="1592156"/>
            <a:ext cx="6534150" cy="49006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-186836" y="1688246"/>
            <a:ext cx="487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전반적인 기능 소개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ED3A-013D-92F1-0358-2470C710E00A}"/>
              </a:ext>
            </a:extLst>
          </p:cNvPr>
          <p:cNvSpPr txBox="1"/>
          <p:nvPr/>
        </p:nvSpPr>
        <p:spPr>
          <a:xfrm flipH="1">
            <a:off x="954332" y="2226581"/>
            <a:ext cx="3484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방향키로 뱀을 조작하여 과일을 먹고 점수와 길이를 증가시킴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뱀의 길이와 점수 유지</a:t>
            </a:r>
            <a:r>
              <a:rPr lang="en-US" altLang="ko-KR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자신의 몸에 부딪히면 게임 오버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종료 시 랭킹 등록 시스템 도입</a:t>
            </a:r>
            <a:endParaRPr lang="ko-KR" altLang="en-US" sz="11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DDA94C-967F-CF39-D2C3-8F495AD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1F6158-2099-12D8-BE61-23699B82AD9B}"/>
              </a:ext>
            </a:extLst>
          </p:cNvPr>
          <p:cNvGrpSpPr/>
          <p:nvPr/>
        </p:nvGrpSpPr>
        <p:grpSpPr>
          <a:xfrm>
            <a:off x="444953" y="957914"/>
            <a:ext cx="5617685" cy="887226"/>
            <a:chOff x="130628" y="1157939"/>
            <a:chExt cx="5617685" cy="8872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4F6E57-023E-AEFE-AED8-0103F6388DAD}"/>
                </a:ext>
              </a:extLst>
            </p:cNvPr>
            <p:cNvSpPr txBox="1"/>
            <p:nvPr/>
          </p:nvSpPr>
          <p:spPr>
            <a:xfrm>
              <a:off x="130628" y="1157939"/>
              <a:ext cx="5617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루프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입력과 게임 상태를 지속적으로 업데이트하는 핵심 구조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D97180-586C-E68D-E80A-A995098A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12564"/>
            <a:stretch/>
          </p:blipFill>
          <p:spPr>
            <a:xfrm>
              <a:off x="222935" y="1786952"/>
              <a:ext cx="1762371" cy="258213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72C02FB-7A42-4A28-9D2B-6CBEC631D36C}"/>
              </a:ext>
            </a:extLst>
          </p:cNvPr>
          <p:cNvGrpSpPr/>
          <p:nvPr/>
        </p:nvGrpSpPr>
        <p:grpSpPr>
          <a:xfrm>
            <a:off x="444953" y="3741852"/>
            <a:ext cx="5721223" cy="1040676"/>
            <a:chOff x="130628" y="3785837"/>
            <a:chExt cx="5721223" cy="10406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E07CB-387B-FF1C-B5A4-877C605E3C0D}"/>
                </a:ext>
              </a:extLst>
            </p:cNvPr>
            <p:cNvSpPr txBox="1"/>
            <p:nvPr/>
          </p:nvSpPr>
          <p:spPr>
            <a:xfrm>
              <a:off x="130628" y="3785837"/>
              <a:ext cx="57212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매니저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중요한 변수및 함수들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생명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뱀의 위치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관리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0A4270-5CEF-90A2-176F-F803A26094E6}"/>
                </a:ext>
              </a:extLst>
            </p:cNvPr>
            <p:cNvGrpSpPr/>
            <p:nvPr/>
          </p:nvGrpSpPr>
          <p:grpSpPr>
            <a:xfrm>
              <a:off x="222934" y="4369343"/>
              <a:ext cx="1601265" cy="457170"/>
              <a:chOff x="222935" y="4334303"/>
              <a:chExt cx="1267002" cy="3617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1ED4437-E424-12FA-890C-E2387F4ED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35" y="4520066"/>
                <a:ext cx="1267002" cy="1759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41F5E12-BB59-C83F-B4CB-834C31CA3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5" y="4334303"/>
                <a:ext cx="1267002" cy="190527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240DC-54BA-1FF1-03B4-F8BEF4087B95}"/>
              </a:ext>
            </a:extLst>
          </p:cNvPr>
          <p:cNvGrpSpPr/>
          <p:nvPr/>
        </p:nvGrpSpPr>
        <p:grpSpPr>
          <a:xfrm>
            <a:off x="537259" y="4990883"/>
            <a:ext cx="5283677" cy="1361912"/>
            <a:chOff x="130628" y="5192817"/>
            <a:chExt cx="5283677" cy="13619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922098-EC49-32AC-AA76-8D68373E5A00}"/>
                </a:ext>
              </a:extLst>
            </p:cNvPr>
            <p:cNvSpPr txBox="1"/>
            <p:nvPr/>
          </p:nvSpPr>
          <p:spPr>
            <a:xfrm>
              <a:off x="130628" y="5192817"/>
              <a:ext cx="52836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랜덤 요소 생성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다양성을 보장하기 위해 랜덤하게 과일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(#)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배치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F02C83-94C5-F21C-6B9B-637B393B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34" y="5777592"/>
              <a:ext cx="777137" cy="7771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4524BFB-B98C-D7A4-0B4A-35034E0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512" y="5980062"/>
              <a:ext cx="643344" cy="50941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A935B-44E8-68AD-F16F-020DC50D06F5}"/>
              </a:ext>
            </a:extLst>
          </p:cNvPr>
          <p:cNvGrpSpPr/>
          <p:nvPr/>
        </p:nvGrpSpPr>
        <p:grpSpPr>
          <a:xfrm>
            <a:off x="6688528" y="870202"/>
            <a:ext cx="3684197" cy="1061055"/>
            <a:chOff x="6374203" y="1070227"/>
            <a:chExt cx="3684197" cy="10610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C0A1D-258A-518F-7EFA-2F3F97BD6EFA}"/>
                </a:ext>
              </a:extLst>
            </p:cNvPr>
            <p:cNvSpPr txBox="1"/>
            <p:nvPr/>
          </p:nvSpPr>
          <p:spPr>
            <a:xfrm>
              <a:off x="6374203" y="1070227"/>
              <a:ext cx="3684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충돌 감지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조건을 감지하는 역할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16398ED-FEDA-2A91-88A1-7641988C5101}"/>
                </a:ext>
              </a:extLst>
            </p:cNvPr>
            <p:cNvGrpSpPr/>
            <p:nvPr/>
          </p:nvGrpSpPr>
          <p:grpSpPr>
            <a:xfrm>
              <a:off x="6432456" y="1557727"/>
              <a:ext cx="1082930" cy="573555"/>
              <a:chOff x="6507080" y="1800649"/>
              <a:chExt cx="1082930" cy="57355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2EA5D90-3BE0-306E-2F38-0E42F82EC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009" y="1888361"/>
                <a:ext cx="543001" cy="485843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C0F037-7F14-A6E6-7049-3C28C23C7B9F}"/>
                  </a:ext>
                </a:extLst>
              </p:cNvPr>
              <p:cNvGrpSpPr/>
              <p:nvPr/>
            </p:nvGrpSpPr>
            <p:grpSpPr>
              <a:xfrm>
                <a:off x="6507080" y="1800649"/>
                <a:ext cx="665828" cy="420850"/>
                <a:chOff x="6507080" y="1800649"/>
                <a:chExt cx="665828" cy="4208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D8FFFE6-0C75-4AF7-ACE4-831D8BC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473830">
                  <a:off x="6507080" y="1973871"/>
                  <a:ext cx="372999" cy="247628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B64A887D-176D-AC36-24C4-6C183CBAB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 amt="46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flipH="1">
                  <a:off x="6769424" y="1800649"/>
                  <a:ext cx="403484" cy="3427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C732D3-5E2D-C7C8-EFC0-E19797D3863C}"/>
              </a:ext>
            </a:extLst>
          </p:cNvPr>
          <p:cNvGrpSpPr/>
          <p:nvPr/>
        </p:nvGrpSpPr>
        <p:grpSpPr>
          <a:xfrm>
            <a:off x="6675554" y="2050284"/>
            <a:ext cx="3107871" cy="1601318"/>
            <a:chOff x="6361229" y="2250309"/>
            <a:chExt cx="3107871" cy="1601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8C0ABB-0B8E-1E7E-437C-EB8443349201}"/>
                </a:ext>
              </a:extLst>
            </p:cNvPr>
            <p:cNvSpPr txBox="1"/>
            <p:nvPr/>
          </p:nvSpPr>
          <p:spPr>
            <a:xfrm>
              <a:off x="6361229" y="2250309"/>
              <a:ext cx="31078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 및 랭킹 시스템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성과를 표시하고 저장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A1DF3-0294-8482-946E-E23F129C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32456" y="2835084"/>
              <a:ext cx="2515388" cy="1016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4E7FC3-5D71-12FF-E03F-2D62C593D257}"/>
              </a:ext>
            </a:extLst>
          </p:cNvPr>
          <p:cNvSpPr txBox="1"/>
          <p:nvPr/>
        </p:nvSpPr>
        <p:spPr>
          <a:xfrm>
            <a:off x="6656485" y="5107883"/>
            <a:ext cx="50238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동적 난이도 조절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점수 증가에 따라 게임의 난이도를 실시간으로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증가시켜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도전과 재미를 제공</a:t>
            </a:r>
            <a:endParaRPr kumimoji="0" lang="ko-KR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746FCB0-BC3A-5CB1-9368-DDDE14E438EE}"/>
              </a:ext>
            </a:extLst>
          </p:cNvPr>
          <p:cNvCxnSpPr/>
          <p:nvPr/>
        </p:nvCxnSpPr>
        <p:spPr>
          <a:xfrm>
            <a:off x="6062638" y="957914"/>
            <a:ext cx="0" cy="5198415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C05AF7-D095-538C-B6DF-6A5A58F7F6E1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323C90-E764-0C24-79D5-2E0572EE4429}"/>
              </a:ext>
            </a:extLst>
          </p:cNvPr>
          <p:cNvGrpSpPr/>
          <p:nvPr/>
        </p:nvGrpSpPr>
        <p:grpSpPr>
          <a:xfrm>
            <a:off x="444953" y="2045924"/>
            <a:ext cx="4194629" cy="1532251"/>
            <a:chOff x="444953" y="2045924"/>
            <a:chExt cx="4194629" cy="15322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ECCDC-045D-E196-C099-A8F945CD79BA}"/>
                </a:ext>
              </a:extLst>
            </p:cNvPr>
            <p:cNvSpPr txBox="1"/>
            <p:nvPr/>
          </p:nvSpPr>
          <p:spPr>
            <a:xfrm>
              <a:off x="444953" y="2045924"/>
              <a:ext cx="41946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 처리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키보드 입력으로 게임을 제어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2C826-7B77-7C63-FAB5-DC1455DE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945" y="2654121"/>
              <a:ext cx="1428949" cy="9240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879061-BA69-2CB2-028D-F03834E17814}"/>
              </a:ext>
            </a:extLst>
          </p:cNvPr>
          <p:cNvGrpSpPr/>
          <p:nvPr/>
        </p:nvGrpSpPr>
        <p:grpSpPr>
          <a:xfrm>
            <a:off x="6654475" y="3767954"/>
            <a:ext cx="3834364" cy="987320"/>
            <a:chOff x="6654475" y="3767954"/>
            <a:chExt cx="3834364" cy="9873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402981-B676-E24F-7D56-0E78C297349A}"/>
                </a:ext>
              </a:extLst>
            </p:cNvPr>
            <p:cNvSpPr txBox="1"/>
            <p:nvPr/>
          </p:nvSpPr>
          <p:spPr>
            <a:xfrm>
              <a:off x="6654475" y="3767954"/>
              <a:ext cx="38343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시각적 피드백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상태를 사용자에게 시각적으로 보여줌</a:t>
              </a:r>
              <a:endParaRPr lang="en-US" altLang="ko-KR" sz="14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78B39E-D55A-4925-9FEA-D5821A9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8954" y="4345642"/>
              <a:ext cx="3486637" cy="40963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C78621-B148-B7E1-5B7F-04F72B7152A4}"/>
              </a:ext>
            </a:extLst>
          </p:cNvPr>
          <p:cNvCxnSpPr>
            <a:cxnSpLocks/>
          </p:cNvCxnSpPr>
          <p:nvPr/>
        </p:nvCxnSpPr>
        <p:spPr>
          <a:xfrm>
            <a:off x="6096000" y="802433"/>
            <a:ext cx="0" cy="539309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4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974031" y="3585104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599725" y="44632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897610" y="489128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AC7ED-19E2-D320-704C-ED0A7FD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4" y="1692295"/>
            <a:ext cx="3403462" cy="3925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46940-45D5-AB6D-D707-978119DF6F66}"/>
              </a:ext>
            </a:extLst>
          </p:cNvPr>
          <p:cNvSpPr txBox="1"/>
          <p:nvPr/>
        </p:nvSpPr>
        <p:spPr>
          <a:xfrm>
            <a:off x="4450785" y="3875581"/>
            <a:ext cx="75023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Modular Design</a:t>
            </a:r>
            <a:b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측면들이 개별 모듈로 나누어져 있음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 파일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(snakeGame.h, screen.h, ranking.h)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(main.c, snakeGame.c, screen.c, ranking.c)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분리하여 모듈 간의 독립성을 확보함 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이는 관리와 유지보수를 용이하게 만들며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개별 모듈을 독립적으로 테스트할 수 있도록함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3118F-C3F7-B2B8-409F-21A44B6A8EA8}"/>
              </a:ext>
            </a:extLst>
          </p:cNvPr>
          <p:cNvGrpSpPr/>
          <p:nvPr/>
        </p:nvGrpSpPr>
        <p:grpSpPr>
          <a:xfrm>
            <a:off x="4450785" y="1462552"/>
            <a:ext cx="7318744" cy="2275010"/>
            <a:chOff x="4450785" y="1202687"/>
            <a:chExt cx="7318744" cy="22750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E85DA4-061F-AE9B-DA82-6C6A4318290A}"/>
                </a:ext>
              </a:extLst>
            </p:cNvPr>
            <p:cNvGrpSpPr/>
            <p:nvPr/>
          </p:nvGrpSpPr>
          <p:grpSpPr>
            <a:xfrm>
              <a:off x="4450785" y="1235015"/>
              <a:ext cx="3342199" cy="1207191"/>
              <a:chOff x="2978607" y="1340065"/>
              <a:chExt cx="4037583" cy="13524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3452EAD-EB7E-C2A0-A73D-CCA4C0143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8607" y="1561235"/>
                <a:ext cx="3837498" cy="113128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16311E-546D-9DCA-D304-71209AF675D3}"/>
                  </a:ext>
                </a:extLst>
              </p:cNvPr>
              <p:cNvSpPr txBox="1"/>
              <p:nvPr/>
            </p:nvSpPr>
            <p:spPr>
              <a:xfrm>
                <a:off x="6214080" y="1340065"/>
                <a:ext cx="802110" cy="28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Main.c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99576D-AF05-E62B-E036-960C18C5A538}"/>
                </a:ext>
              </a:extLst>
            </p:cNvPr>
            <p:cNvGrpSpPr/>
            <p:nvPr/>
          </p:nvGrpSpPr>
          <p:grpSpPr>
            <a:xfrm>
              <a:off x="8211964" y="1202687"/>
              <a:ext cx="3557565" cy="1239519"/>
              <a:chOff x="8237847" y="1340065"/>
              <a:chExt cx="3557565" cy="123951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6C4DE-EF17-7D5C-CEDC-53DEC20B3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430" r="22440" b="6311"/>
              <a:stretch/>
            </p:blipFill>
            <p:spPr>
              <a:xfrm>
                <a:off x="8237847" y="1569820"/>
                <a:ext cx="3557565" cy="10097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D520CE-BE6B-3E34-38C3-A431F22FA37D}"/>
                  </a:ext>
                </a:extLst>
              </p:cNvPr>
              <p:cNvSpPr txBox="1"/>
              <p:nvPr/>
            </p:nvSpPr>
            <p:spPr>
              <a:xfrm>
                <a:off x="10591664" y="1340065"/>
                <a:ext cx="1136850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snakeGame.c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5F73B4-C84E-20A5-B9BB-71166724A1A5}"/>
                </a:ext>
              </a:extLst>
            </p:cNvPr>
            <p:cNvGrpSpPr/>
            <p:nvPr/>
          </p:nvGrpSpPr>
          <p:grpSpPr>
            <a:xfrm>
              <a:off x="4513525" y="2547221"/>
              <a:ext cx="3176574" cy="930476"/>
              <a:chOff x="3552841" y="2547221"/>
              <a:chExt cx="3176574" cy="9304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592194A-6584-EB44-66C2-9480B268B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2841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9FCC-9E4C-0425-BC3C-71DCD3CFA44E}"/>
                  </a:ext>
                </a:extLst>
              </p:cNvPr>
              <p:cNvSpPr txBox="1"/>
              <p:nvPr/>
            </p:nvSpPr>
            <p:spPr>
              <a:xfrm>
                <a:off x="5892326" y="2547221"/>
                <a:ext cx="797013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Screen.c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5E53B5-0DEA-C342-D50A-F46A45735BEC}"/>
                </a:ext>
              </a:extLst>
            </p:cNvPr>
            <p:cNvGrpSpPr/>
            <p:nvPr/>
          </p:nvGrpSpPr>
          <p:grpSpPr>
            <a:xfrm>
              <a:off x="8276252" y="2547221"/>
              <a:ext cx="3197150" cy="930476"/>
              <a:chOff x="7315568" y="2547221"/>
              <a:chExt cx="3197150" cy="9304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4AEFDCF-6346-6BD5-54FD-2FE1DECE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5568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406AE-FD1D-F41C-9D82-8CE0F0A4F214}"/>
                  </a:ext>
                </a:extLst>
              </p:cNvPr>
              <p:cNvSpPr txBox="1"/>
              <p:nvPr/>
            </p:nvSpPr>
            <p:spPr>
              <a:xfrm>
                <a:off x="9605097" y="2547221"/>
                <a:ext cx="907621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Ranking.c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1CE621-87CC-8A08-886E-6DD4CB2EE8FC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484CD-F8A6-121C-6D21-E954E98673C2}"/>
              </a:ext>
            </a:extLst>
          </p:cNvPr>
          <p:cNvGrpSpPr/>
          <p:nvPr/>
        </p:nvGrpSpPr>
        <p:grpSpPr>
          <a:xfrm>
            <a:off x="878884" y="798934"/>
            <a:ext cx="10341566" cy="562641"/>
            <a:chOff x="878884" y="798934"/>
            <a:chExt cx="10341566" cy="56264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A026D9-2C2F-92C3-E04B-B5C69DEF7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8314C-3C4C-C89D-185E-3867507BC151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도표, 라인이(가) 표시된 사진">
            <a:extLst>
              <a:ext uri="{FF2B5EF4-FFF2-40B4-BE49-F238E27FC236}">
                <a16:creationId xmlns:a16="http://schemas.microsoft.com/office/drawing/2014/main" id="{7BEC5A47-1945-7D4E-81A6-EDDFBB44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7" y="1638784"/>
            <a:ext cx="6251578" cy="3442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AE10A-359E-2FB5-135F-AF378FDF1896}"/>
              </a:ext>
            </a:extLst>
          </p:cNvPr>
          <p:cNvSpPr txBox="1"/>
          <p:nvPr/>
        </p:nvSpPr>
        <p:spPr>
          <a:xfrm>
            <a:off x="6643566" y="2440360"/>
            <a:ext cx="5410200" cy="5386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</a:t>
            </a:r>
          </a:p>
          <a:p>
            <a:pPr algn="l"/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파일은 프로그램의 시작점을 담당하며</a:t>
            </a:r>
            <a:r>
              <a:rPr lang="en-US" altLang="ko-KR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제어함</a:t>
            </a:r>
            <a:endParaRPr lang="en-US" altLang="ko-KR" sz="13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AEE6-D96F-5052-4FA4-A2C133C991EB}"/>
              </a:ext>
            </a:extLst>
          </p:cNvPr>
          <p:cNvSpPr txBox="1"/>
          <p:nvPr/>
        </p:nvSpPr>
        <p:spPr>
          <a:xfrm>
            <a:off x="6643566" y="3469278"/>
            <a:ext cx="488049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 화면의 그리기와 업데이트를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헤더 파일에서는 이에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B35A6-444E-14E6-8355-47CF475B2BA5}"/>
              </a:ext>
            </a:extLst>
          </p:cNvPr>
          <p:cNvSpPr txBox="1"/>
          <p:nvPr/>
        </p:nvSpPr>
        <p:spPr>
          <a:xfrm>
            <a:off x="6643566" y="4460119"/>
            <a:ext cx="5566582" cy="9387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뱀 게임의 주요 메커니즘을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뱀의 움직임, 과일의 생성, 충돌 처리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난이도 조절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위한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CA8F-4920-B1FB-8D80-A7F7AE5B9E9A}"/>
              </a:ext>
            </a:extLst>
          </p:cNvPr>
          <p:cNvSpPr txBox="1"/>
          <p:nvPr/>
        </p:nvSpPr>
        <p:spPr>
          <a:xfrm>
            <a:off x="6643566" y="5675119"/>
            <a:ext cx="5196009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게임의 점수 계산 및 랭킹 시스템을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ank.h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점수 계산 및 랭킹에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슬라이드 번호 개체 틀 18">
            <a:extLst>
              <a:ext uri="{FF2B5EF4-FFF2-40B4-BE49-F238E27FC236}">
                <a16:creationId xmlns:a16="http://schemas.microsoft.com/office/drawing/2014/main" id="{E1F49FF7-E463-772F-0331-EF3CC5C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8B23EA-30EE-9DB0-BD2B-A08AA3A64297}"/>
              </a:ext>
            </a:extLst>
          </p:cNvPr>
          <p:cNvSpPr/>
          <p:nvPr/>
        </p:nvSpPr>
        <p:spPr>
          <a:xfrm>
            <a:off x="3647012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B2CAA6-86C4-D268-12B3-55C540791AC8}"/>
              </a:ext>
            </a:extLst>
          </p:cNvPr>
          <p:cNvSpPr/>
          <p:nvPr/>
        </p:nvSpPr>
        <p:spPr>
          <a:xfrm>
            <a:off x="3683777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B0672-40EC-9B20-B909-4AEA31D267C4}"/>
              </a:ext>
            </a:extLst>
          </p:cNvPr>
          <p:cNvSpPr/>
          <p:nvPr/>
        </p:nvSpPr>
        <p:spPr>
          <a:xfrm>
            <a:off x="5197578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F2B8D-D615-3D32-4EF2-930EB0F718BC}"/>
              </a:ext>
            </a:extLst>
          </p:cNvPr>
          <p:cNvSpPr/>
          <p:nvPr/>
        </p:nvSpPr>
        <p:spPr>
          <a:xfrm>
            <a:off x="1627131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970A3-7517-A949-3730-F4A607971F76}"/>
              </a:ext>
            </a:extLst>
          </p:cNvPr>
          <p:cNvSpPr/>
          <p:nvPr/>
        </p:nvSpPr>
        <p:spPr>
          <a:xfrm>
            <a:off x="1623683" y="4702887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011C88-3B69-FF18-3F32-411C31746C29}"/>
              </a:ext>
            </a:extLst>
          </p:cNvPr>
          <p:cNvSpPr/>
          <p:nvPr/>
        </p:nvSpPr>
        <p:spPr>
          <a:xfrm>
            <a:off x="201383" y="2821154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311E42-7B32-967A-1A5C-C8FE751856C7}"/>
              </a:ext>
            </a:extLst>
          </p:cNvPr>
          <p:cNvSpPr/>
          <p:nvPr/>
        </p:nvSpPr>
        <p:spPr>
          <a:xfrm>
            <a:off x="229958" y="4714486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68DE1-426A-807F-5003-D939A70119E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D02DC8-CFD6-36FC-AAAC-FBB4E50B1BE1}"/>
              </a:ext>
            </a:extLst>
          </p:cNvPr>
          <p:cNvSpPr/>
          <p:nvPr/>
        </p:nvSpPr>
        <p:spPr>
          <a:xfrm>
            <a:off x="2514600" y="1489860"/>
            <a:ext cx="3648075" cy="1132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37FF1-55F8-45E6-A168-3E135296BE93}"/>
              </a:ext>
            </a:extLst>
          </p:cNvPr>
          <p:cNvSpPr txBox="1"/>
          <p:nvPr/>
        </p:nvSpPr>
        <p:spPr>
          <a:xfrm>
            <a:off x="6643566" y="1284287"/>
            <a:ext cx="541020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Windows.h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윈도우 운영체제에서 제공하는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stdio.h, stdlib.h 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 라이브러리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conio.h</a:t>
            </a:r>
            <a:r>
              <a:rPr lang="en-US" altLang="ko-KR" sz="1600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입출력에 관련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63F95-4824-7D09-A270-156EA0129F65}"/>
              </a:ext>
            </a:extLst>
          </p:cNvPr>
          <p:cNvGrpSpPr/>
          <p:nvPr/>
        </p:nvGrpSpPr>
        <p:grpSpPr>
          <a:xfrm>
            <a:off x="878884" y="590711"/>
            <a:ext cx="10341566" cy="562641"/>
            <a:chOff x="878884" y="798934"/>
            <a:chExt cx="10341566" cy="56264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8AD607-DD89-B443-2CB6-C7AA4F17F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82C1A-506B-4558-8567-DBE30F10DB0E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8" grpId="0" animBg="1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4" grpId="0" animBg="1"/>
      <p:bldP spid="39" grpId="0" animBg="1"/>
      <p:bldP spid="39" grpId="1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prstDash val="dash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976</TotalTime>
  <Words>2528</Words>
  <Application>Microsoft Office PowerPoint</Application>
  <PresentationFormat>와이드스크린</PresentationFormat>
  <Paragraphs>393</Paragraphs>
  <Slides>21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여기어때 잘난체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민강</dc:creator>
  <cp:lastModifiedBy>김 민강</cp:lastModifiedBy>
  <cp:revision>121</cp:revision>
  <dcterms:created xsi:type="dcterms:W3CDTF">2023-06-17T09:17:46Z</dcterms:created>
  <dcterms:modified xsi:type="dcterms:W3CDTF">2023-06-18T17:37:50Z</dcterms:modified>
</cp:coreProperties>
</file>